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34" autoAdjust="0"/>
    <p:restoredTop sz="94660"/>
  </p:normalViewPr>
  <p:slideViewPr>
    <p:cSldViewPr snapToGrid="0">
      <p:cViewPr>
        <p:scale>
          <a:sx n="93" d="100"/>
          <a:sy n="93" d="100"/>
        </p:scale>
        <p:origin x="-91" y="-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9660-9252-420A-B334-E8C4A2863C7B}" type="datetimeFigureOut">
              <a:rPr lang="de-DE" smtClean="0"/>
              <a:t>05.05.2020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CABE4-F442-46C9-BE68-89C07DB403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0288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9660-9252-420A-B334-E8C4A2863C7B}" type="datetimeFigureOut">
              <a:rPr lang="de-DE" smtClean="0"/>
              <a:t>05.05.2020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CABE4-F442-46C9-BE68-89C07DB403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504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9660-9252-420A-B334-E8C4A2863C7B}" type="datetimeFigureOut">
              <a:rPr lang="de-DE" smtClean="0"/>
              <a:t>05.05.2020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CABE4-F442-46C9-BE68-89C07DB403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6697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9660-9252-420A-B334-E8C4A2863C7B}" type="datetimeFigureOut">
              <a:rPr lang="de-DE" smtClean="0"/>
              <a:t>05.05.2020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CABE4-F442-46C9-BE68-89C07DB403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5057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9660-9252-420A-B334-E8C4A2863C7B}" type="datetimeFigureOut">
              <a:rPr lang="de-DE" smtClean="0"/>
              <a:t>05.05.2020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CABE4-F442-46C9-BE68-89C07DB403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3022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9660-9252-420A-B334-E8C4A2863C7B}" type="datetimeFigureOut">
              <a:rPr lang="de-DE" smtClean="0"/>
              <a:t>05.05.2020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CABE4-F442-46C9-BE68-89C07DB403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7261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9660-9252-420A-B334-E8C4A2863C7B}" type="datetimeFigureOut">
              <a:rPr lang="de-DE" smtClean="0"/>
              <a:t>05.05.2020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CABE4-F442-46C9-BE68-89C07DB403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770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9660-9252-420A-B334-E8C4A2863C7B}" type="datetimeFigureOut">
              <a:rPr lang="de-DE" smtClean="0"/>
              <a:t>05.05.2020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CABE4-F442-46C9-BE68-89C07DB403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8751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9660-9252-420A-B334-E8C4A2863C7B}" type="datetimeFigureOut">
              <a:rPr lang="de-DE" smtClean="0"/>
              <a:t>05.05.2020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CABE4-F442-46C9-BE68-89C07DB403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8274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9660-9252-420A-B334-E8C4A2863C7B}" type="datetimeFigureOut">
              <a:rPr lang="de-DE" smtClean="0"/>
              <a:t>05.05.2020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CABE4-F442-46C9-BE68-89C07DB403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1148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9660-9252-420A-B334-E8C4A2863C7B}" type="datetimeFigureOut">
              <a:rPr lang="de-DE" smtClean="0"/>
              <a:t>05.05.2020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CABE4-F442-46C9-BE68-89C07DB403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1175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79660-9252-420A-B334-E8C4A2863C7B}" type="datetimeFigureOut">
              <a:rPr lang="de-DE" smtClean="0"/>
              <a:t>05.05.2020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CABE4-F442-46C9-BE68-89C07DB403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7047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5.png"/><Relationship Id="rId7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>
            <a:spLocks noChangeArrowheads="1"/>
          </p:cNvSpPr>
          <p:nvPr/>
        </p:nvSpPr>
        <p:spPr bwMode="auto">
          <a:xfrm>
            <a:off x="2135188" y="768351"/>
            <a:ext cx="8064500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b="1">
                <a:solidFill>
                  <a:srgbClr val="16165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Was erwartet mich?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b="1">
                <a:solidFill>
                  <a:srgbClr val="16165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Was wird von mir verlangt?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b="1">
              <a:solidFill>
                <a:srgbClr val="16165D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Blip>
                <a:blip r:embed="rId2"/>
              </a:buBlip>
            </a:pPr>
            <a:r>
              <a:rPr lang="de-DE" altLang="de-DE" sz="2400">
                <a:solidFill>
                  <a:srgbClr val="16165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Interesse an handwerklichen/technischen Problemen</a:t>
            </a:r>
            <a:br>
              <a:rPr lang="de-DE" altLang="de-DE" sz="2400">
                <a:solidFill>
                  <a:srgbClr val="16165D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endParaRPr lang="de-DE" altLang="de-DE" sz="2400">
              <a:solidFill>
                <a:srgbClr val="16165D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Blip>
                <a:blip r:embed="rId2"/>
              </a:buBlip>
            </a:pPr>
            <a:r>
              <a:rPr lang="de-DE" altLang="de-DE" sz="2400">
                <a:solidFill>
                  <a:srgbClr val="16165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Begabung (keine zwei linken Hände)</a:t>
            </a:r>
            <a:br>
              <a:rPr lang="de-DE" altLang="de-DE" sz="2400">
                <a:solidFill>
                  <a:srgbClr val="16165D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endParaRPr lang="de-DE" altLang="de-DE" sz="2400">
              <a:solidFill>
                <a:srgbClr val="16165D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Blip>
                <a:blip r:embed="rId2"/>
              </a:buBlip>
            </a:pPr>
            <a:r>
              <a:rPr lang="de-DE" altLang="de-DE" sz="2400">
                <a:solidFill>
                  <a:srgbClr val="16165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Freude auch an der theoretischen             </a:t>
            </a:r>
            <a:br>
              <a:rPr lang="de-DE" altLang="de-DE" sz="2400">
                <a:solidFill>
                  <a:srgbClr val="16165D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de-DE" altLang="de-DE" sz="2400">
                <a:solidFill>
                  <a:srgbClr val="16165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Auseinandersetzung (Anteile Theorie – Praxis 50 : 50)</a:t>
            </a:r>
            <a:br>
              <a:rPr lang="de-DE" altLang="de-DE" sz="2400">
                <a:solidFill>
                  <a:srgbClr val="16165D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endParaRPr lang="de-DE" altLang="de-DE" sz="2400">
              <a:solidFill>
                <a:srgbClr val="16165D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Blip>
                <a:blip r:embed="rId2"/>
              </a:buBlip>
            </a:pPr>
            <a:r>
              <a:rPr lang="de-DE" altLang="de-DE" sz="2400">
                <a:solidFill>
                  <a:srgbClr val="16165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4 Klassenarbeiten (2 praktische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>
                <a:solidFill>
                  <a:srgbClr val="16165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Arbeiten können gezählt werden)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9192344" y="159284"/>
            <a:ext cx="1296144" cy="369332"/>
          </a:xfrm>
          <a:prstGeom prst="rect">
            <a:avLst/>
          </a:prstGeom>
          <a:gradFill flip="none" rotWithShape="1">
            <a:gsLst>
              <a:gs pos="0">
                <a:srgbClr val="FFFFFF">
                  <a:shade val="30000"/>
                  <a:satMod val="115000"/>
                </a:srgbClr>
              </a:gs>
              <a:gs pos="50000">
                <a:srgbClr val="FFFFFF">
                  <a:shade val="67500"/>
                  <a:satMod val="115000"/>
                </a:srgbClr>
              </a:gs>
              <a:gs pos="100000">
                <a:srgbClr val="FFFFFF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25400" cap="flat" cmpd="sng" algn="ctr">
            <a:noFill/>
            <a:prstDash val="solid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de-DE" kern="0" dirty="0">
                <a:solidFill>
                  <a:srgbClr val="2D2DB9">
                    <a:lumMod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Technik</a:t>
            </a:r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7593068" y="2780928"/>
            <a:ext cx="1383252" cy="10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8774482" y="2996952"/>
            <a:ext cx="1440063" cy="10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7526343" y="4509120"/>
            <a:ext cx="2170058" cy="1627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29370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>
            <a:spLocks noChangeArrowheads="1"/>
          </p:cNvSpPr>
          <p:nvPr/>
        </p:nvSpPr>
        <p:spPr bwMode="auto">
          <a:xfrm>
            <a:off x="2135188" y="768351"/>
            <a:ext cx="8064500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b="1">
                <a:solidFill>
                  <a:srgbClr val="16165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Kompetenzen und Inhalte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b="1">
              <a:solidFill>
                <a:srgbClr val="16165D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Tx/>
              <a:buBlip>
                <a:blip r:embed="rId2"/>
              </a:buBlip>
            </a:pPr>
            <a:r>
              <a:rPr lang="de-DE" altLang="de-DE" sz="2400">
                <a:solidFill>
                  <a:srgbClr val="16165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Werkstoffe und Produkte</a:t>
            </a:r>
          </a:p>
          <a:p>
            <a:pPr lvl="1" eaLnBrk="1" hangingPunct="1">
              <a:spcBef>
                <a:spcPct val="0"/>
              </a:spcBef>
              <a:buFontTx/>
              <a:buBlip>
                <a:blip r:embed="rId3"/>
              </a:buBlip>
            </a:pPr>
            <a:endParaRPr lang="de-DE" altLang="de-DE" sz="2000">
              <a:solidFill>
                <a:srgbClr val="16165D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1" eaLnBrk="1" hangingPunct="1">
              <a:spcBef>
                <a:spcPct val="0"/>
              </a:spcBef>
              <a:buFontTx/>
              <a:buBlip>
                <a:blip r:embed="rId3"/>
              </a:buBlip>
            </a:pPr>
            <a:r>
              <a:rPr lang="de-DE" altLang="de-DE" sz="2000">
                <a:solidFill>
                  <a:srgbClr val="16165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technisches Zeichnen und (CAD)</a:t>
            </a:r>
            <a:br>
              <a:rPr lang="de-DE" altLang="de-DE" sz="2000">
                <a:solidFill>
                  <a:srgbClr val="16165D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endParaRPr lang="de-DE" altLang="de-DE" sz="2000">
              <a:solidFill>
                <a:srgbClr val="16165D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1" eaLnBrk="1" hangingPunct="1">
              <a:spcBef>
                <a:spcPct val="0"/>
              </a:spcBef>
              <a:buFontTx/>
              <a:buBlip>
                <a:blip r:embed="rId3"/>
              </a:buBlip>
            </a:pPr>
            <a:r>
              <a:rPr lang="de-DE" altLang="de-DE" sz="2000">
                <a:solidFill>
                  <a:srgbClr val="16165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Werkstoffe: Holz, Kunststoff, Metall</a:t>
            </a:r>
            <a:br>
              <a:rPr lang="de-DE" altLang="de-DE" sz="2000">
                <a:solidFill>
                  <a:srgbClr val="16165D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endParaRPr lang="de-DE" altLang="de-DE" sz="2000">
              <a:solidFill>
                <a:srgbClr val="16165D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1" eaLnBrk="1" hangingPunct="1">
              <a:spcBef>
                <a:spcPct val="0"/>
              </a:spcBef>
              <a:buFontTx/>
              <a:buBlip>
                <a:blip r:embed="rId3"/>
              </a:buBlip>
            </a:pPr>
            <a:r>
              <a:rPr lang="de-DE" altLang="de-DE" sz="2000">
                <a:solidFill>
                  <a:srgbClr val="16165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Einsatz von Werkzeugen und Maschinen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9192344" y="159284"/>
            <a:ext cx="1296144" cy="369332"/>
          </a:xfrm>
          <a:prstGeom prst="rect">
            <a:avLst/>
          </a:prstGeom>
          <a:gradFill flip="none" rotWithShape="1">
            <a:gsLst>
              <a:gs pos="0">
                <a:srgbClr val="FFFFFF">
                  <a:shade val="30000"/>
                  <a:satMod val="115000"/>
                </a:srgbClr>
              </a:gs>
              <a:gs pos="50000">
                <a:srgbClr val="FFFFFF">
                  <a:shade val="67500"/>
                  <a:satMod val="115000"/>
                </a:srgbClr>
              </a:gs>
              <a:gs pos="100000">
                <a:srgbClr val="FFFFFF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25400" cap="flat" cmpd="sng" algn="ctr">
            <a:noFill/>
            <a:prstDash val="solid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de-DE" kern="0" dirty="0">
                <a:solidFill>
                  <a:srgbClr val="2D2DB9">
                    <a:lumMod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Technik</a:t>
            </a:r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7608168" y="1268761"/>
            <a:ext cx="2136476" cy="14314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8431096" y="5089066"/>
            <a:ext cx="1522496" cy="11418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7931337" y="2880022"/>
            <a:ext cx="1979353" cy="13135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177" name="Textfeld 1"/>
          <p:cNvSpPr txBox="1">
            <a:spLocks noChangeArrowheads="1"/>
          </p:cNvSpPr>
          <p:nvPr/>
        </p:nvSpPr>
        <p:spPr bwMode="auto">
          <a:xfrm>
            <a:off x="2143125" y="4598988"/>
            <a:ext cx="5976938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Blip>
                <a:blip r:embed="rId3"/>
              </a:buBlip>
            </a:pPr>
            <a:r>
              <a:rPr lang="de-DE" altLang="de-DE" sz="2000">
                <a:solidFill>
                  <a:srgbClr val="16165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aus einer konkreten Problemstellung </a:t>
            </a:r>
            <a:br>
              <a:rPr lang="de-DE" altLang="de-DE" sz="2000">
                <a:solidFill>
                  <a:srgbClr val="16165D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de-DE" altLang="de-DE" sz="2000">
                <a:solidFill>
                  <a:srgbClr val="16165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 einen technischen Gegenstand </a:t>
            </a:r>
            <a:br>
              <a:rPr lang="de-DE" altLang="de-DE" sz="2000">
                <a:solidFill>
                  <a:srgbClr val="16165D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de-DE" altLang="de-DE" sz="2000">
                <a:solidFill>
                  <a:srgbClr val="16165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 planen, entwickeln, herstellen und bewerten</a:t>
            </a:r>
            <a:br>
              <a:rPr lang="de-DE" altLang="de-DE" sz="2000">
                <a:solidFill>
                  <a:srgbClr val="16165D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de-DE" altLang="de-DE" sz="2000">
                <a:solidFill>
                  <a:srgbClr val="16165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de-DE" altLang="de-DE" sz="2000">
                <a:solidFill>
                  <a:srgbClr val="16165D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endParaRPr lang="de-DE" altLang="de-DE" sz="2000">
              <a:solidFill>
                <a:srgbClr val="16165D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002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>
            <a:spLocks noChangeArrowheads="1"/>
          </p:cNvSpPr>
          <p:nvPr/>
        </p:nvSpPr>
        <p:spPr bwMode="auto">
          <a:xfrm>
            <a:off x="2135188" y="746126"/>
            <a:ext cx="8064500" cy="458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b="1">
                <a:solidFill>
                  <a:srgbClr val="16165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Kompetenzen und Inhalte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b="1">
              <a:solidFill>
                <a:srgbClr val="16165D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Tx/>
              <a:buBlip>
                <a:blip r:embed="rId2"/>
              </a:buBlip>
            </a:pPr>
            <a:r>
              <a:rPr lang="de-DE" altLang="de-DE" sz="2400">
                <a:solidFill>
                  <a:srgbClr val="16165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Systeme und Prozesse</a:t>
            </a:r>
          </a:p>
          <a:p>
            <a:pPr lvl="1" eaLnBrk="1" hangingPunct="1">
              <a:lnSpc>
                <a:spcPct val="200000"/>
              </a:lnSpc>
              <a:spcBef>
                <a:spcPct val="0"/>
              </a:spcBef>
              <a:buFontTx/>
              <a:buBlip>
                <a:blip r:embed="rId3"/>
              </a:buBlip>
            </a:pPr>
            <a:r>
              <a:rPr lang="de-DE" altLang="de-DE" sz="2000">
                <a:solidFill>
                  <a:srgbClr val="16165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Demontage von Handmaschinen</a:t>
            </a:r>
          </a:p>
          <a:p>
            <a:pPr lvl="1" eaLnBrk="1" hangingPunct="1">
              <a:spcBef>
                <a:spcPct val="0"/>
              </a:spcBef>
              <a:buFontTx/>
              <a:buBlip>
                <a:blip r:embed="rId3"/>
              </a:buBlip>
            </a:pPr>
            <a:r>
              <a:rPr lang="de-DE" altLang="de-DE" sz="2000">
                <a:solidFill>
                  <a:srgbClr val="16165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elektrotechnische und                                         elektronische Schaltungen planen </a:t>
            </a:r>
            <a:br>
              <a:rPr lang="de-DE" altLang="de-DE" sz="2000">
                <a:solidFill>
                  <a:srgbClr val="16165D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de-DE" altLang="de-DE" sz="2000">
                <a:solidFill>
                  <a:srgbClr val="16165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und auf einer Platine realisieren</a:t>
            </a:r>
          </a:p>
          <a:p>
            <a:pPr lvl="1" eaLnBrk="1" hangingPunct="1">
              <a:lnSpc>
                <a:spcPct val="200000"/>
              </a:lnSpc>
              <a:spcBef>
                <a:spcPct val="0"/>
              </a:spcBef>
              <a:buFontTx/>
              <a:buBlip>
                <a:blip r:embed="rId3"/>
              </a:buBlip>
            </a:pPr>
            <a:r>
              <a:rPr lang="de-DE" altLang="de-DE" sz="2000">
                <a:solidFill>
                  <a:srgbClr val="16165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PC-Kenntnisse, Programme anwenden können</a:t>
            </a:r>
          </a:p>
          <a:p>
            <a:pPr lvl="1" eaLnBrk="1" hangingPunct="1">
              <a:lnSpc>
                <a:spcPct val="200000"/>
              </a:lnSpc>
              <a:spcBef>
                <a:spcPct val="0"/>
              </a:spcBef>
              <a:buFontTx/>
              <a:buBlip>
                <a:blip r:embed="rId3"/>
              </a:buBlip>
            </a:pPr>
            <a:r>
              <a:rPr lang="de-DE" altLang="de-DE" sz="2000">
                <a:solidFill>
                  <a:srgbClr val="16165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Steuern und Regeln mit dem PC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9192344" y="159284"/>
            <a:ext cx="1296144" cy="369332"/>
          </a:xfrm>
          <a:prstGeom prst="rect">
            <a:avLst/>
          </a:prstGeom>
          <a:gradFill flip="none" rotWithShape="1">
            <a:gsLst>
              <a:gs pos="0">
                <a:srgbClr val="FFFFFF">
                  <a:shade val="30000"/>
                  <a:satMod val="115000"/>
                </a:srgbClr>
              </a:gs>
              <a:gs pos="50000">
                <a:srgbClr val="FFFFFF">
                  <a:shade val="67500"/>
                  <a:satMod val="115000"/>
                </a:srgbClr>
              </a:gs>
              <a:gs pos="100000">
                <a:srgbClr val="FFFFFF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25400" cap="flat" cmpd="sng" algn="ctr">
            <a:noFill/>
            <a:prstDash val="solid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de-DE" kern="0" dirty="0">
                <a:solidFill>
                  <a:srgbClr val="2D2DB9">
                    <a:lumMod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Technik</a:t>
            </a:r>
          </a:p>
        </p:txBody>
      </p:sp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5" y="4652963"/>
            <a:ext cx="210185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314" y="1817689"/>
            <a:ext cx="2797175" cy="209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4034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>
            <a:spLocks noChangeArrowheads="1"/>
          </p:cNvSpPr>
          <p:nvPr/>
        </p:nvSpPr>
        <p:spPr bwMode="auto">
          <a:xfrm>
            <a:off x="2135188" y="768351"/>
            <a:ext cx="8064500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b="1">
                <a:solidFill>
                  <a:srgbClr val="16165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Kompetenzen und Inhalte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b="1">
              <a:solidFill>
                <a:srgbClr val="16165D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Tx/>
              <a:buBlip>
                <a:blip r:embed="rId2"/>
              </a:buBlip>
            </a:pPr>
            <a:r>
              <a:rPr lang="de-DE" altLang="de-DE" sz="2400">
                <a:solidFill>
                  <a:srgbClr val="16165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Produktionstechnik</a:t>
            </a:r>
          </a:p>
          <a:p>
            <a:pPr lvl="1" eaLnBrk="1" hangingPunct="1">
              <a:lnSpc>
                <a:spcPct val="200000"/>
              </a:lnSpc>
              <a:spcBef>
                <a:spcPct val="0"/>
              </a:spcBef>
              <a:buFontTx/>
              <a:buBlip>
                <a:blip r:embed="rId3"/>
              </a:buBlip>
            </a:pPr>
            <a:r>
              <a:rPr lang="de-DE" altLang="de-DE" sz="2000">
                <a:solidFill>
                  <a:srgbClr val="16165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Einzel - und Serienfertigung</a:t>
            </a:r>
          </a:p>
          <a:p>
            <a:pPr lvl="1" eaLnBrk="1" hangingPunct="1">
              <a:lnSpc>
                <a:spcPct val="200000"/>
              </a:lnSpc>
              <a:spcBef>
                <a:spcPct val="0"/>
              </a:spcBef>
              <a:buFontTx/>
              <a:buBlip>
                <a:blip r:embed="rId3"/>
              </a:buBlip>
            </a:pPr>
            <a:r>
              <a:rPr lang="de-DE" altLang="de-DE" sz="2000">
                <a:solidFill>
                  <a:srgbClr val="16165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Vorrichtungen bauen und nutzen</a:t>
            </a:r>
          </a:p>
          <a:p>
            <a:pPr lvl="1" eaLnBrk="1" hangingPunct="1">
              <a:spcBef>
                <a:spcPct val="0"/>
              </a:spcBef>
              <a:buFontTx/>
              <a:buBlip>
                <a:blip r:embed="rId3"/>
              </a:buBlip>
            </a:pPr>
            <a:r>
              <a:rPr lang="de-DE" altLang="de-DE" sz="2000">
                <a:solidFill>
                  <a:srgbClr val="16165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Auswirkungen der industriellen</a:t>
            </a:r>
            <a:br>
              <a:rPr lang="de-DE" altLang="de-DE" sz="2000">
                <a:solidFill>
                  <a:srgbClr val="16165D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de-DE" altLang="de-DE" sz="2000">
                <a:solidFill>
                  <a:srgbClr val="16165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Serienfertigung auf den Menschen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9192344" y="159284"/>
            <a:ext cx="1296144" cy="369332"/>
          </a:xfrm>
          <a:prstGeom prst="rect">
            <a:avLst/>
          </a:prstGeom>
          <a:gradFill flip="none" rotWithShape="1">
            <a:gsLst>
              <a:gs pos="0">
                <a:srgbClr val="FFFFFF">
                  <a:shade val="30000"/>
                  <a:satMod val="115000"/>
                </a:srgbClr>
              </a:gs>
              <a:gs pos="50000">
                <a:srgbClr val="FFFFFF">
                  <a:shade val="67500"/>
                  <a:satMod val="115000"/>
                </a:srgbClr>
              </a:gs>
              <a:gs pos="100000">
                <a:srgbClr val="FFFFFF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25400" cap="flat" cmpd="sng" algn="ctr">
            <a:noFill/>
            <a:prstDash val="solid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de-DE" kern="0" dirty="0">
                <a:solidFill>
                  <a:srgbClr val="2D2DB9">
                    <a:lumMod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Technik</a:t>
            </a:r>
          </a:p>
        </p:txBody>
      </p:sp>
      <p:pic>
        <p:nvPicPr>
          <p:cNvPr id="9222" name="Bild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0" y="2205038"/>
            <a:ext cx="2808288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Bild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3" y="4876800"/>
            <a:ext cx="3384550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969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>
            <a:spLocks noChangeArrowheads="1"/>
          </p:cNvSpPr>
          <p:nvPr/>
        </p:nvSpPr>
        <p:spPr bwMode="auto">
          <a:xfrm>
            <a:off x="2135188" y="768351"/>
            <a:ext cx="8064500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b="1">
                <a:solidFill>
                  <a:srgbClr val="16165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Kompetenzen und Inhalte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b="1">
              <a:solidFill>
                <a:srgbClr val="16165D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Tx/>
              <a:buBlip>
                <a:blip r:embed="rId2"/>
              </a:buBlip>
            </a:pPr>
            <a:r>
              <a:rPr lang="de-DE" altLang="de-DE" sz="2400">
                <a:solidFill>
                  <a:srgbClr val="16165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Versorgung und Entsorgung</a:t>
            </a:r>
          </a:p>
          <a:p>
            <a:pPr lvl="1" eaLnBrk="1" hangingPunct="1">
              <a:lnSpc>
                <a:spcPct val="200000"/>
              </a:lnSpc>
              <a:spcBef>
                <a:spcPct val="0"/>
              </a:spcBef>
              <a:buFontTx/>
              <a:buBlip>
                <a:blip r:embed="rId3"/>
              </a:buBlip>
            </a:pPr>
            <a:r>
              <a:rPr lang="de-DE" altLang="de-DE" sz="2000">
                <a:solidFill>
                  <a:srgbClr val="16165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regenerative, nukleare und fossile Energien</a:t>
            </a:r>
          </a:p>
          <a:p>
            <a:pPr lvl="1" eaLnBrk="1" hangingPunct="1">
              <a:lnSpc>
                <a:spcPct val="200000"/>
              </a:lnSpc>
              <a:spcBef>
                <a:spcPct val="0"/>
              </a:spcBef>
              <a:buFontTx/>
              <a:buBlip>
                <a:blip r:embed="rId3"/>
              </a:buBlip>
            </a:pPr>
            <a:r>
              <a:rPr lang="de-DE" altLang="de-DE" sz="2000">
                <a:solidFill>
                  <a:srgbClr val="16165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energietechnische Anlagen</a:t>
            </a:r>
          </a:p>
          <a:p>
            <a:pPr lvl="1" eaLnBrk="1" hangingPunct="1">
              <a:lnSpc>
                <a:spcPct val="200000"/>
              </a:lnSpc>
              <a:spcBef>
                <a:spcPct val="0"/>
              </a:spcBef>
              <a:buFontTx/>
              <a:buBlip>
                <a:blip r:embed="rId3"/>
              </a:buBlip>
            </a:pPr>
            <a:r>
              <a:rPr lang="de-DE" altLang="de-DE" sz="2000">
                <a:solidFill>
                  <a:srgbClr val="16165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Energieeinsparung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9192344" y="159284"/>
            <a:ext cx="1296144" cy="369332"/>
          </a:xfrm>
          <a:prstGeom prst="rect">
            <a:avLst/>
          </a:prstGeom>
          <a:gradFill flip="none" rotWithShape="1">
            <a:gsLst>
              <a:gs pos="0">
                <a:srgbClr val="FFFFFF">
                  <a:shade val="30000"/>
                  <a:satMod val="115000"/>
                </a:srgbClr>
              </a:gs>
              <a:gs pos="50000">
                <a:srgbClr val="FFFFFF">
                  <a:shade val="67500"/>
                  <a:satMod val="115000"/>
                </a:srgbClr>
              </a:gs>
              <a:gs pos="100000">
                <a:srgbClr val="FFFFFF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25400" cap="flat" cmpd="sng" algn="ctr">
            <a:noFill/>
            <a:prstDash val="solid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de-DE" kern="0" dirty="0">
                <a:solidFill>
                  <a:srgbClr val="2D2DB9">
                    <a:lumMod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Technik</a:t>
            </a:r>
          </a:p>
        </p:txBody>
      </p:sp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8364252" y="1577495"/>
            <a:ext cx="2052228" cy="15904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7484596" y="3071979"/>
            <a:ext cx="2048343" cy="13587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3323" name="Picture 11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9101834" y="4581129"/>
            <a:ext cx="1458663" cy="20838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3324" name="Picture 12"/>
          <p:cNvPicPr>
            <a:picLocks noChangeAspect="1" noChangeArrowheads="1"/>
          </p:cNvPicPr>
          <p:nvPr/>
        </p:nvPicPr>
        <p:blipFill>
          <a:blip r:embed="rId7" cstate="print">
            <a:extLst/>
          </a:blip>
          <a:srcRect/>
          <a:stretch>
            <a:fillRect/>
          </a:stretch>
        </p:blipFill>
        <p:spPr bwMode="auto">
          <a:xfrm>
            <a:off x="1800205" y="4717668"/>
            <a:ext cx="2857500" cy="1895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8" cstate="print">
            <a:extLst/>
          </a:blip>
          <a:srcRect/>
          <a:stretch>
            <a:fillRect/>
          </a:stretch>
        </p:blipFill>
        <p:spPr bwMode="auto">
          <a:xfrm>
            <a:off x="4295800" y="4451718"/>
            <a:ext cx="2016224" cy="16533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3325" name="Picture 13"/>
          <p:cNvPicPr>
            <a:picLocks noChangeAspect="1" noChangeArrowheads="1"/>
          </p:cNvPicPr>
          <p:nvPr/>
        </p:nvPicPr>
        <p:blipFill>
          <a:blip r:embed="rId9" cstate="print">
            <a:extLst/>
          </a:blip>
          <a:srcRect/>
          <a:stretch>
            <a:fillRect/>
          </a:stretch>
        </p:blipFill>
        <p:spPr bwMode="auto">
          <a:xfrm>
            <a:off x="6672065" y="4765780"/>
            <a:ext cx="2143125" cy="1714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96983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>
            <a:spLocks noChangeArrowheads="1"/>
          </p:cNvSpPr>
          <p:nvPr/>
        </p:nvSpPr>
        <p:spPr bwMode="auto">
          <a:xfrm>
            <a:off x="2135188" y="768350"/>
            <a:ext cx="80645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b="1">
                <a:solidFill>
                  <a:srgbClr val="16165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Kompetenzen und Inhalte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b="1">
              <a:solidFill>
                <a:srgbClr val="16165D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Tx/>
              <a:buBlip>
                <a:blip r:embed="rId2"/>
              </a:buBlip>
            </a:pPr>
            <a:r>
              <a:rPr lang="de-DE" altLang="de-DE" sz="2400">
                <a:solidFill>
                  <a:srgbClr val="16165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Bautechnik</a:t>
            </a:r>
          </a:p>
          <a:p>
            <a:pPr lvl="1" eaLnBrk="1" hangingPunct="1">
              <a:lnSpc>
                <a:spcPct val="200000"/>
              </a:lnSpc>
              <a:spcBef>
                <a:spcPct val="0"/>
              </a:spcBef>
              <a:buFontTx/>
              <a:buBlip>
                <a:blip r:embed="rId3"/>
              </a:buBlip>
            </a:pPr>
            <a:r>
              <a:rPr lang="de-DE" altLang="de-DE" sz="2000">
                <a:solidFill>
                  <a:srgbClr val="16165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Modelle herstellen</a:t>
            </a:r>
          </a:p>
          <a:p>
            <a:pPr lvl="1" eaLnBrk="1" hangingPunct="1">
              <a:lnSpc>
                <a:spcPct val="200000"/>
              </a:lnSpc>
              <a:spcBef>
                <a:spcPct val="0"/>
              </a:spcBef>
              <a:buFontTx/>
              <a:buBlip>
                <a:blip r:embed="rId3"/>
              </a:buBlip>
            </a:pPr>
            <a:r>
              <a:rPr lang="de-DE" altLang="de-DE" sz="2000">
                <a:solidFill>
                  <a:srgbClr val="16165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Versuche zur Statik (z.B. Brückenbau, Brückenformen)</a:t>
            </a:r>
          </a:p>
          <a:p>
            <a:pPr lvl="1" eaLnBrk="1" hangingPunct="1">
              <a:lnSpc>
                <a:spcPct val="200000"/>
              </a:lnSpc>
              <a:spcBef>
                <a:spcPct val="0"/>
              </a:spcBef>
              <a:buFontTx/>
              <a:buBlip>
                <a:blip r:embed="rId3"/>
              </a:buBlip>
            </a:pPr>
            <a:r>
              <a:rPr lang="de-DE" altLang="de-DE" sz="2000">
                <a:solidFill>
                  <a:srgbClr val="16165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Dämmwirkung unterschiedlicher Materialien</a:t>
            </a:r>
          </a:p>
          <a:p>
            <a:pPr eaLnBrk="1" hangingPunct="1">
              <a:spcBef>
                <a:spcPct val="0"/>
              </a:spcBef>
              <a:buFontTx/>
              <a:buBlip>
                <a:blip r:embed="rId2"/>
              </a:buBlip>
            </a:pPr>
            <a:endParaRPr lang="de-DE" altLang="de-DE" sz="2400">
              <a:solidFill>
                <a:srgbClr val="16165D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9192344" y="159284"/>
            <a:ext cx="1296144" cy="369332"/>
          </a:xfrm>
          <a:prstGeom prst="rect">
            <a:avLst/>
          </a:prstGeom>
          <a:gradFill flip="none" rotWithShape="1">
            <a:gsLst>
              <a:gs pos="0">
                <a:srgbClr val="FFFFFF">
                  <a:shade val="30000"/>
                  <a:satMod val="115000"/>
                </a:srgbClr>
              </a:gs>
              <a:gs pos="50000">
                <a:srgbClr val="FFFFFF">
                  <a:shade val="67500"/>
                  <a:satMod val="115000"/>
                </a:srgbClr>
              </a:gs>
              <a:gs pos="100000">
                <a:srgbClr val="FFFFFF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25400" cap="flat" cmpd="sng" algn="ctr">
            <a:noFill/>
            <a:prstDash val="solid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de-DE" kern="0" dirty="0">
                <a:solidFill>
                  <a:srgbClr val="2D2DB9">
                    <a:lumMod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Technik</a:t>
            </a:r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563" y="908051"/>
            <a:ext cx="2184400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2124048" y="4653135"/>
            <a:ext cx="2723078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5087889" y="4653136"/>
            <a:ext cx="2408025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7" cstate="print">
            <a:extLst/>
          </a:blip>
          <a:srcRect/>
          <a:stretch>
            <a:fillRect/>
          </a:stretch>
        </p:blipFill>
        <p:spPr bwMode="auto">
          <a:xfrm>
            <a:off x="7746432" y="4653336"/>
            <a:ext cx="22380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962768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>
            <a:spLocks noChangeArrowheads="1"/>
          </p:cNvSpPr>
          <p:nvPr/>
        </p:nvSpPr>
        <p:spPr bwMode="auto">
          <a:xfrm>
            <a:off x="2135188" y="768351"/>
            <a:ext cx="8064500" cy="42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b="1">
                <a:solidFill>
                  <a:srgbClr val="16165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Kompetenzen und Inhalte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b="1">
              <a:solidFill>
                <a:srgbClr val="16165D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Tx/>
              <a:buBlip>
                <a:blip r:embed="rId2"/>
              </a:buBlip>
            </a:pPr>
            <a:r>
              <a:rPr lang="de-DE" altLang="de-DE" sz="2400">
                <a:solidFill>
                  <a:srgbClr val="16165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Mobilität</a:t>
            </a:r>
          </a:p>
          <a:p>
            <a:pPr lvl="1" eaLnBrk="1" hangingPunct="1">
              <a:lnSpc>
                <a:spcPct val="200000"/>
              </a:lnSpc>
              <a:spcBef>
                <a:spcPct val="0"/>
              </a:spcBef>
              <a:buFontTx/>
              <a:buBlip>
                <a:blip r:embed="rId3"/>
              </a:buBlip>
            </a:pPr>
            <a:r>
              <a:rPr lang="de-DE" altLang="de-DE" sz="2000">
                <a:solidFill>
                  <a:srgbClr val="16165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Verbrennungsmotoren</a:t>
            </a:r>
          </a:p>
          <a:p>
            <a:pPr lvl="1" eaLnBrk="1" hangingPunct="1">
              <a:lnSpc>
                <a:spcPct val="200000"/>
              </a:lnSpc>
              <a:spcBef>
                <a:spcPct val="0"/>
              </a:spcBef>
              <a:buFontTx/>
              <a:buBlip>
                <a:blip r:embed="rId3"/>
              </a:buBlip>
            </a:pPr>
            <a:r>
              <a:rPr lang="de-DE" altLang="de-DE" sz="2000">
                <a:solidFill>
                  <a:srgbClr val="16165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alternative Kraftstoffe und Antriebssysteme</a:t>
            </a:r>
          </a:p>
          <a:p>
            <a:pPr lvl="1" eaLnBrk="1" hangingPunct="1">
              <a:lnSpc>
                <a:spcPct val="200000"/>
              </a:lnSpc>
              <a:spcBef>
                <a:spcPct val="0"/>
              </a:spcBef>
              <a:buFontTx/>
              <a:buBlip>
                <a:blip r:embed="rId3"/>
              </a:buBlip>
            </a:pPr>
            <a:r>
              <a:rPr lang="de-DE" altLang="de-DE" sz="2000">
                <a:solidFill>
                  <a:srgbClr val="16165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Mobilität und deren ökologische Folgen</a:t>
            </a:r>
          </a:p>
          <a:p>
            <a:pPr lvl="1" eaLnBrk="1" hangingPunct="1">
              <a:lnSpc>
                <a:spcPct val="200000"/>
              </a:lnSpc>
              <a:spcBef>
                <a:spcPct val="0"/>
              </a:spcBef>
              <a:buFontTx/>
              <a:buBlip>
                <a:blip r:embed="rId3"/>
              </a:buBlip>
            </a:pPr>
            <a:r>
              <a:rPr lang="de-DE" altLang="de-DE" sz="2000">
                <a:solidFill>
                  <a:srgbClr val="16165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begründete Auswahl von Transportmitteln im privaten Bereich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9192344" y="159284"/>
            <a:ext cx="1296144" cy="369332"/>
          </a:xfrm>
          <a:prstGeom prst="rect">
            <a:avLst/>
          </a:prstGeom>
          <a:gradFill flip="none" rotWithShape="1">
            <a:gsLst>
              <a:gs pos="0">
                <a:srgbClr val="FFFFFF">
                  <a:shade val="30000"/>
                  <a:satMod val="115000"/>
                </a:srgbClr>
              </a:gs>
              <a:gs pos="50000">
                <a:srgbClr val="FFFFFF">
                  <a:shade val="67500"/>
                  <a:satMod val="115000"/>
                </a:srgbClr>
              </a:gs>
              <a:gs pos="100000">
                <a:srgbClr val="FFFFFF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25400" cap="flat" cmpd="sng" algn="ctr">
            <a:noFill/>
            <a:prstDash val="solid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de-DE" kern="0" dirty="0">
                <a:solidFill>
                  <a:srgbClr val="2D2DB9">
                    <a:lumMod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Technik</a:t>
            </a:r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9" y="1484314"/>
            <a:ext cx="909637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8184233" y="2636913"/>
            <a:ext cx="2374205" cy="15842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1925349" y="5013176"/>
            <a:ext cx="2149254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7" cstate="print">
            <a:extLst/>
          </a:blip>
          <a:srcRect/>
          <a:stretch>
            <a:fillRect/>
          </a:stretch>
        </p:blipFill>
        <p:spPr bwMode="auto">
          <a:xfrm>
            <a:off x="4013857" y="5085184"/>
            <a:ext cx="2292994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2298" name="Picture 10"/>
          <p:cNvPicPr>
            <a:picLocks noChangeAspect="1" noChangeArrowheads="1"/>
          </p:cNvPicPr>
          <p:nvPr/>
        </p:nvPicPr>
        <p:blipFill>
          <a:blip r:embed="rId8" cstate="print">
            <a:extLst/>
          </a:blip>
          <a:srcRect/>
          <a:stretch>
            <a:fillRect/>
          </a:stretch>
        </p:blipFill>
        <p:spPr bwMode="auto">
          <a:xfrm>
            <a:off x="6234843" y="5157192"/>
            <a:ext cx="2080000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2299" name="Picture 11"/>
          <p:cNvPicPr>
            <a:picLocks noChangeAspect="1" noChangeArrowheads="1"/>
          </p:cNvPicPr>
          <p:nvPr/>
        </p:nvPicPr>
        <p:blipFill>
          <a:blip r:embed="rId9" cstate="print">
            <a:extLst/>
          </a:blip>
          <a:srcRect/>
          <a:stretch>
            <a:fillRect/>
          </a:stretch>
        </p:blipFill>
        <p:spPr bwMode="auto">
          <a:xfrm>
            <a:off x="8179060" y="5301208"/>
            <a:ext cx="2165413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616872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</Words>
  <Application>Microsoft Office PowerPoint</Application>
  <PresentationFormat>Benutzerdefiniert</PresentationFormat>
  <Paragraphs>55</Paragraphs>
  <Slides>7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8" baseType="lpstr"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Stefan Bauder</dc:creator>
  <cp:lastModifiedBy>Bernd Jelli</cp:lastModifiedBy>
  <cp:revision>2</cp:revision>
  <dcterms:created xsi:type="dcterms:W3CDTF">2020-05-04T08:49:39Z</dcterms:created>
  <dcterms:modified xsi:type="dcterms:W3CDTF">2020-05-05T10:38:58Z</dcterms:modified>
</cp:coreProperties>
</file>